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4" r:id="rId2"/>
    <p:sldId id="275" r:id="rId3"/>
  </p:sldIdLst>
  <p:sldSz cx="6858000" cy="9906000" type="A4"/>
  <p:notesSz cx="7104063" cy="10234613"/>
  <p:defaultTextStyle>
    <a:defPPr>
      <a:defRPr lang="en-US"/>
    </a:defPPr>
    <a:lvl1pPr marL="0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1pPr>
    <a:lvl2pPr marL="435005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2pPr>
    <a:lvl3pPr marL="870009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3pPr>
    <a:lvl4pPr marL="1305014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4pPr>
    <a:lvl5pPr marL="1740019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5pPr>
    <a:lvl6pPr marL="2175024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6pPr>
    <a:lvl7pPr marL="2610028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7pPr>
    <a:lvl8pPr marL="3045032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8pPr>
    <a:lvl9pPr marL="3480036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167FBEA9-369F-4101-AE6B-AE82A3567402}">
          <p14:sldIdLst>
            <p14:sldId id="274"/>
            <p14:sldId id="27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VE" initials="F" lastIdx="13" clrIdx="0">
    <p:extLst/>
  </p:cmAuthor>
  <p:cmAuthor id="2" name="Laura Warin" initials="LW" lastIdx="12" clrIdx="1">
    <p:extLst/>
  </p:cmAuthor>
  <p:cmAuthor id="3" name="E.V. (Eline) Nijhof" initials="E(N" lastIdx="1" clrIdx="2"/>
  <p:cmAuthor id="4" name="Ouweltjes, Wijbrand" initials="OW" lastIdx="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484F"/>
    <a:srgbClr val="62C6F1"/>
    <a:srgbClr val="114152"/>
    <a:srgbClr val="F3F7FA"/>
    <a:srgbClr val="1F7695"/>
    <a:srgbClr val="E6E6E6"/>
    <a:srgbClr val="F4ECDE"/>
    <a:srgbClr val="F6AA39"/>
    <a:srgbClr val="EBE5DF"/>
    <a:srgbClr val="FAF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50" d="100"/>
          <a:sy n="150" d="100"/>
        </p:scale>
        <p:origin x="-2370" y="179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3206" y="-72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981" cy="511731"/>
          </a:xfrm>
          <a:prstGeom prst="rect">
            <a:avLst/>
          </a:prstGeom>
        </p:spPr>
        <p:txBody>
          <a:bodyPr vert="horz" lIns="94933" tIns="47467" rIns="94933" bIns="474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423" y="0"/>
            <a:ext cx="3078981" cy="511731"/>
          </a:xfrm>
          <a:prstGeom prst="rect">
            <a:avLst/>
          </a:prstGeom>
        </p:spPr>
        <p:txBody>
          <a:bodyPr vert="horz" lIns="94933" tIns="47467" rIns="94933" bIns="47467" rtlCol="0"/>
          <a:lstStyle>
            <a:lvl1pPr algn="r">
              <a:defRPr sz="1200"/>
            </a:lvl1pPr>
          </a:lstStyle>
          <a:p>
            <a:fld id="{ADA4ED21-1706-4D4D-88FC-77164330CC2A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24088" y="768350"/>
            <a:ext cx="265588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33" tIns="47467" rIns="94933" bIns="4746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4933" tIns="47467" rIns="94933" bIns="4746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243"/>
            <a:ext cx="3078981" cy="511731"/>
          </a:xfrm>
          <a:prstGeom prst="rect">
            <a:avLst/>
          </a:prstGeom>
        </p:spPr>
        <p:txBody>
          <a:bodyPr vert="horz" lIns="94933" tIns="47467" rIns="94933" bIns="474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423" y="9721243"/>
            <a:ext cx="3078981" cy="511731"/>
          </a:xfrm>
          <a:prstGeom prst="rect">
            <a:avLst/>
          </a:prstGeom>
        </p:spPr>
        <p:txBody>
          <a:bodyPr vert="horz" lIns="94933" tIns="47467" rIns="94933" bIns="47467" rtlCol="0" anchor="b"/>
          <a:lstStyle>
            <a:lvl1pPr algn="r">
              <a:defRPr sz="1200"/>
            </a:lvl1pPr>
          </a:lstStyle>
          <a:p>
            <a:fld id="{C049E39F-59F3-4C7F-8D13-0A9802B7D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2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1pPr>
    <a:lvl2pPr marL="435005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2pPr>
    <a:lvl3pPr marL="870009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3pPr>
    <a:lvl4pPr marL="1305014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4pPr>
    <a:lvl5pPr marL="1740019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5pPr>
    <a:lvl6pPr marL="2175024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6pPr>
    <a:lvl7pPr marL="2610028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7pPr>
    <a:lvl8pPr marL="3045032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8pPr>
    <a:lvl9pPr marL="3480036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9E39F-59F3-4C7F-8D13-0A9802B7D83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25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9E39F-59F3-4C7F-8D13-0A9802B7D83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15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2" y="3077283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1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2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4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6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9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61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3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6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8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4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5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43351" y="598491"/>
            <a:ext cx="1223962" cy="1277231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1465" y="598491"/>
            <a:ext cx="3557587" cy="1277231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7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6" y="6365523"/>
            <a:ext cx="5829300" cy="1967442"/>
          </a:xfrm>
        </p:spPr>
        <p:txBody>
          <a:bodyPr anchor="t"/>
          <a:lstStyle>
            <a:lvl1pPr algn="l">
              <a:defRPr sz="378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6" y="4198587"/>
            <a:ext cx="5829300" cy="2166937"/>
          </a:xfrm>
        </p:spPr>
        <p:txBody>
          <a:bodyPr anchor="b"/>
          <a:lstStyle>
            <a:lvl1pPr marL="0" indent="0">
              <a:buNone/>
              <a:defRPr sz="1891">
                <a:solidFill>
                  <a:schemeClr val="tx1">
                    <a:tint val="75000"/>
                  </a:schemeClr>
                </a:solidFill>
              </a:defRPr>
            </a:lvl1pPr>
            <a:lvl2pPr marL="432308" indent="0">
              <a:buNone/>
              <a:defRPr sz="1702">
                <a:solidFill>
                  <a:schemeClr val="tx1">
                    <a:tint val="75000"/>
                  </a:schemeClr>
                </a:solidFill>
              </a:defRPr>
            </a:lvl2pPr>
            <a:lvl3pPr marL="864615" indent="0">
              <a:buNone/>
              <a:defRPr sz="1513">
                <a:solidFill>
                  <a:schemeClr val="tx1">
                    <a:tint val="75000"/>
                  </a:schemeClr>
                </a:solidFill>
              </a:defRPr>
            </a:lvl3pPr>
            <a:lvl4pPr marL="1296923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4pPr>
            <a:lvl5pPr marL="172923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5pPr>
            <a:lvl6pPr marL="2161538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6pPr>
            <a:lvl7pPr marL="2593845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7pPr>
            <a:lvl8pPr marL="3026153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8pPr>
            <a:lvl9pPr marL="345846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1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1464" y="3492326"/>
            <a:ext cx="2390775" cy="9878483"/>
          </a:xfrm>
        </p:spPr>
        <p:txBody>
          <a:bodyPr/>
          <a:lstStyle>
            <a:lvl1pPr>
              <a:defRPr sz="2648"/>
            </a:lvl1pPr>
            <a:lvl2pPr>
              <a:defRPr sz="2270"/>
            </a:lvl2pPr>
            <a:lvl3pPr>
              <a:defRPr sz="1891"/>
            </a:lvl3pPr>
            <a:lvl4pPr>
              <a:defRPr sz="1702"/>
            </a:lvl4pPr>
            <a:lvl5pPr>
              <a:defRPr sz="1702"/>
            </a:lvl5pPr>
            <a:lvl6pPr>
              <a:defRPr sz="1702"/>
            </a:lvl6pPr>
            <a:lvl7pPr>
              <a:defRPr sz="1702"/>
            </a:lvl7pPr>
            <a:lvl8pPr>
              <a:defRPr sz="1702"/>
            </a:lvl8pPr>
            <a:lvl9pPr>
              <a:defRPr sz="170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6539" y="3492326"/>
            <a:ext cx="2390775" cy="9878483"/>
          </a:xfrm>
        </p:spPr>
        <p:txBody>
          <a:bodyPr/>
          <a:lstStyle>
            <a:lvl1pPr>
              <a:defRPr sz="2648"/>
            </a:lvl1pPr>
            <a:lvl2pPr>
              <a:defRPr sz="2270"/>
            </a:lvl2pPr>
            <a:lvl3pPr>
              <a:defRPr sz="1891"/>
            </a:lvl3pPr>
            <a:lvl4pPr>
              <a:defRPr sz="1702"/>
            </a:lvl4pPr>
            <a:lvl5pPr>
              <a:defRPr sz="1702"/>
            </a:lvl5pPr>
            <a:lvl6pPr>
              <a:defRPr sz="1702"/>
            </a:lvl6pPr>
            <a:lvl7pPr>
              <a:defRPr sz="1702"/>
            </a:lvl7pPr>
            <a:lvl8pPr>
              <a:defRPr sz="1702"/>
            </a:lvl8pPr>
            <a:lvl9pPr>
              <a:defRPr sz="170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0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8"/>
            <a:ext cx="3030141" cy="924100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2308" indent="0">
              <a:buNone/>
              <a:defRPr sz="1891" b="1"/>
            </a:lvl2pPr>
            <a:lvl3pPr marL="864615" indent="0">
              <a:buNone/>
              <a:defRPr sz="1702" b="1"/>
            </a:lvl3pPr>
            <a:lvl4pPr marL="1296923" indent="0">
              <a:buNone/>
              <a:defRPr sz="1513" b="1"/>
            </a:lvl4pPr>
            <a:lvl5pPr marL="1729230" indent="0">
              <a:buNone/>
              <a:defRPr sz="1513" b="1"/>
            </a:lvl5pPr>
            <a:lvl6pPr marL="2161538" indent="0">
              <a:buNone/>
              <a:defRPr sz="1513" b="1"/>
            </a:lvl6pPr>
            <a:lvl7pPr marL="2593845" indent="0">
              <a:buNone/>
              <a:defRPr sz="1513" b="1"/>
            </a:lvl7pPr>
            <a:lvl8pPr marL="3026153" indent="0">
              <a:buNone/>
              <a:defRPr sz="1513" b="1"/>
            </a:lvl8pPr>
            <a:lvl9pPr marL="3458460" indent="0">
              <a:buNone/>
              <a:defRPr sz="15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8"/>
            <a:ext cx="3030141" cy="5707416"/>
          </a:xfrm>
        </p:spPr>
        <p:txBody>
          <a:bodyPr/>
          <a:lstStyle>
            <a:lvl1pPr>
              <a:defRPr sz="2270"/>
            </a:lvl1pPr>
            <a:lvl2pPr>
              <a:defRPr sz="1891"/>
            </a:lvl2pPr>
            <a:lvl3pPr>
              <a:defRPr sz="170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8"/>
            <a:ext cx="3031331" cy="924100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2308" indent="0">
              <a:buNone/>
              <a:defRPr sz="1891" b="1"/>
            </a:lvl2pPr>
            <a:lvl3pPr marL="864615" indent="0">
              <a:buNone/>
              <a:defRPr sz="1702" b="1"/>
            </a:lvl3pPr>
            <a:lvl4pPr marL="1296923" indent="0">
              <a:buNone/>
              <a:defRPr sz="1513" b="1"/>
            </a:lvl4pPr>
            <a:lvl5pPr marL="1729230" indent="0">
              <a:buNone/>
              <a:defRPr sz="1513" b="1"/>
            </a:lvl5pPr>
            <a:lvl6pPr marL="2161538" indent="0">
              <a:buNone/>
              <a:defRPr sz="1513" b="1"/>
            </a:lvl6pPr>
            <a:lvl7pPr marL="2593845" indent="0">
              <a:buNone/>
              <a:defRPr sz="1513" b="1"/>
            </a:lvl7pPr>
            <a:lvl8pPr marL="3026153" indent="0">
              <a:buNone/>
              <a:defRPr sz="1513" b="1"/>
            </a:lvl8pPr>
            <a:lvl9pPr marL="3458460" indent="0">
              <a:buNone/>
              <a:defRPr sz="15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8"/>
            <a:ext cx="3031331" cy="5707416"/>
          </a:xfrm>
        </p:spPr>
        <p:txBody>
          <a:bodyPr/>
          <a:lstStyle>
            <a:lvl1pPr>
              <a:defRPr sz="2270"/>
            </a:lvl1pPr>
            <a:lvl2pPr>
              <a:defRPr sz="1891"/>
            </a:lvl2pPr>
            <a:lvl3pPr>
              <a:defRPr sz="170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15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9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0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3" y="394407"/>
            <a:ext cx="2256234" cy="1678517"/>
          </a:xfrm>
        </p:spPr>
        <p:txBody>
          <a:bodyPr anchor="b"/>
          <a:lstStyle>
            <a:lvl1pPr algn="l">
              <a:defRPr sz="189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7"/>
            <a:ext cx="3833813" cy="8454496"/>
          </a:xfrm>
        </p:spPr>
        <p:txBody>
          <a:bodyPr/>
          <a:lstStyle>
            <a:lvl1pPr>
              <a:defRPr sz="3026"/>
            </a:lvl1pPr>
            <a:lvl2pPr>
              <a:defRPr sz="2648"/>
            </a:lvl2pPr>
            <a:lvl3pPr>
              <a:defRPr sz="2270"/>
            </a:lvl3pPr>
            <a:lvl4pPr>
              <a:defRPr sz="1891"/>
            </a:lvl4pPr>
            <a:lvl5pPr>
              <a:defRPr sz="1891"/>
            </a:lvl5pPr>
            <a:lvl6pPr>
              <a:defRPr sz="1891"/>
            </a:lvl6pPr>
            <a:lvl7pPr>
              <a:defRPr sz="1891"/>
            </a:lvl7pPr>
            <a:lvl8pPr>
              <a:defRPr sz="1891"/>
            </a:lvl8pPr>
            <a:lvl9pPr>
              <a:defRPr sz="189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3" y="2072924"/>
            <a:ext cx="2256234" cy="6775979"/>
          </a:xfrm>
        </p:spPr>
        <p:txBody>
          <a:bodyPr/>
          <a:lstStyle>
            <a:lvl1pPr marL="0" indent="0">
              <a:buNone/>
              <a:defRPr sz="1324"/>
            </a:lvl1pPr>
            <a:lvl2pPr marL="432308" indent="0">
              <a:buNone/>
              <a:defRPr sz="1135"/>
            </a:lvl2pPr>
            <a:lvl3pPr marL="864615" indent="0">
              <a:buNone/>
              <a:defRPr sz="1040"/>
            </a:lvl3pPr>
            <a:lvl4pPr marL="1296923" indent="0">
              <a:buNone/>
              <a:defRPr sz="851"/>
            </a:lvl4pPr>
            <a:lvl5pPr marL="1729230" indent="0">
              <a:buNone/>
              <a:defRPr sz="851"/>
            </a:lvl5pPr>
            <a:lvl6pPr marL="2161538" indent="0">
              <a:buNone/>
              <a:defRPr sz="851"/>
            </a:lvl6pPr>
            <a:lvl7pPr marL="2593845" indent="0">
              <a:buNone/>
              <a:defRPr sz="851"/>
            </a:lvl7pPr>
            <a:lvl8pPr marL="3026153" indent="0">
              <a:buNone/>
              <a:defRPr sz="851"/>
            </a:lvl8pPr>
            <a:lvl9pPr marL="3458460" indent="0">
              <a:buNone/>
              <a:defRPr sz="8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9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1"/>
          </a:xfrm>
        </p:spPr>
        <p:txBody>
          <a:bodyPr anchor="b"/>
          <a:lstStyle>
            <a:lvl1pPr algn="l">
              <a:defRPr sz="189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026"/>
            </a:lvl1pPr>
            <a:lvl2pPr marL="432308" indent="0">
              <a:buNone/>
              <a:defRPr sz="2648"/>
            </a:lvl2pPr>
            <a:lvl3pPr marL="864615" indent="0">
              <a:buNone/>
              <a:defRPr sz="2270"/>
            </a:lvl3pPr>
            <a:lvl4pPr marL="1296923" indent="0">
              <a:buNone/>
              <a:defRPr sz="1891"/>
            </a:lvl4pPr>
            <a:lvl5pPr marL="1729230" indent="0">
              <a:buNone/>
              <a:defRPr sz="1891"/>
            </a:lvl5pPr>
            <a:lvl6pPr marL="2161538" indent="0">
              <a:buNone/>
              <a:defRPr sz="1891"/>
            </a:lvl6pPr>
            <a:lvl7pPr marL="2593845" indent="0">
              <a:buNone/>
              <a:defRPr sz="1891"/>
            </a:lvl7pPr>
            <a:lvl8pPr marL="3026153" indent="0">
              <a:buNone/>
              <a:defRPr sz="1891"/>
            </a:lvl8pPr>
            <a:lvl9pPr marL="3458460" indent="0">
              <a:buNone/>
              <a:defRPr sz="189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1"/>
            <a:ext cx="4114800" cy="1162579"/>
          </a:xfrm>
        </p:spPr>
        <p:txBody>
          <a:bodyPr/>
          <a:lstStyle>
            <a:lvl1pPr marL="0" indent="0">
              <a:buNone/>
              <a:defRPr sz="1324"/>
            </a:lvl1pPr>
            <a:lvl2pPr marL="432308" indent="0">
              <a:buNone/>
              <a:defRPr sz="1135"/>
            </a:lvl2pPr>
            <a:lvl3pPr marL="864615" indent="0">
              <a:buNone/>
              <a:defRPr sz="1040"/>
            </a:lvl3pPr>
            <a:lvl4pPr marL="1296923" indent="0">
              <a:buNone/>
              <a:defRPr sz="851"/>
            </a:lvl4pPr>
            <a:lvl5pPr marL="1729230" indent="0">
              <a:buNone/>
              <a:defRPr sz="851"/>
            </a:lvl5pPr>
            <a:lvl6pPr marL="2161538" indent="0">
              <a:buNone/>
              <a:defRPr sz="851"/>
            </a:lvl6pPr>
            <a:lvl7pPr marL="2593845" indent="0">
              <a:buNone/>
              <a:defRPr sz="851"/>
            </a:lvl7pPr>
            <a:lvl8pPr marL="3026153" indent="0">
              <a:buNone/>
              <a:defRPr sz="851"/>
            </a:lvl8pPr>
            <a:lvl9pPr marL="3458460" indent="0">
              <a:buNone/>
              <a:defRPr sz="8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2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16C66-4E6D-420D-85D2-FCF55048AC67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2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2" y="9181395"/>
            <a:ext cx="1600200" cy="527402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2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64615" rtl="0" eaLnBrk="1" latinLnBrk="0" hangingPunct="1">
        <a:spcBef>
          <a:spcPct val="0"/>
        </a:spcBef>
        <a:buNone/>
        <a:defRPr sz="41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231" indent="-324231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3026" kern="1200">
          <a:solidFill>
            <a:schemeClr val="tx1"/>
          </a:solidFill>
          <a:latin typeface="+mn-lt"/>
          <a:ea typeface="+mn-ea"/>
          <a:cs typeface="+mn-cs"/>
        </a:defRPr>
      </a:lvl1pPr>
      <a:lvl2pPr marL="702499" indent="-270192" algn="l" defTabSz="86461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48" kern="1200">
          <a:solidFill>
            <a:schemeClr val="tx1"/>
          </a:solidFill>
          <a:latin typeface="+mn-lt"/>
          <a:ea typeface="+mn-ea"/>
          <a:cs typeface="+mn-cs"/>
        </a:defRPr>
      </a:lvl2pPr>
      <a:lvl3pPr marL="1080769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3pPr>
      <a:lvl4pPr marL="1513076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–"/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1945384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»"/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2377691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2809999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242306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3674614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1pPr>
      <a:lvl2pPr marL="432308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2pPr>
      <a:lvl3pPr marL="864615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3pPr>
      <a:lvl4pPr marL="1296923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4pPr>
      <a:lvl5pPr marL="1729230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5pPr>
      <a:lvl6pPr marL="2161538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6pPr>
      <a:lvl7pPr marL="2593845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7pPr>
      <a:lvl8pPr marL="3026153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8pPr>
      <a:lvl9pPr marL="3458460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microsoft.com/office/2007/relationships/hdphoto" Target="../media/hdphoto3.wdp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63526" y="6115723"/>
            <a:ext cx="6740324" cy="3360985"/>
          </a:xfrm>
          <a:prstGeom prst="rect">
            <a:avLst/>
          </a:prstGeom>
          <a:solidFill>
            <a:schemeClr val="bg1"/>
          </a:solidFill>
          <a:ln>
            <a:solidFill>
              <a:srgbClr val="F4E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bg1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179480" y="188967"/>
            <a:ext cx="0" cy="1359010"/>
          </a:xfrm>
          <a:prstGeom prst="line">
            <a:avLst/>
          </a:prstGeom>
          <a:ln>
            <a:solidFill>
              <a:srgbClr val="61C6F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96752" y="200472"/>
            <a:ext cx="4526324" cy="959389"/>
          </a:xfrm>
          <a:prstGeom prst="rect">
            <a:avLst/>
          </a:prstGeom>
          <a:solidFill>
            <a:srgbClr val="1141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Arrow: Down 3"/>
          <p:cNvSpPr/>
          <p:nvPr/>
        </p:nvSpPr>
        <p:spPr>
          <a:xfrm>
            <a:off x="2638645" y="878702"/>
            <a:ext cx="720080" cy="576064"/>
          </a:xfrm>
          <a:prstGeom prst="downArrow">
            <a:avLst/>
          </a:prstGeom>
          <a:solidFill>
            <a:srgbClr val="114152"/>
          </a:solidFill>
          <a:ln>
            <a:solidFill>
              <a:srgbClr val="114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1" b="89958" l="0" r="90000">
                        <a14:foregroundMark x1="13100" y1="71853" x2="13100" y2="71853"/>
                        <a14:foregroundMark x1="15200" y1="70580" x2="15200" y2="70580"/>
                        <a14:foregroundMark x1="18600" y1="70863" x2="18600" y2="70863"/>
                        <a14:foregroundMark x1="20200" y1="70580" x2="20200" y2="70580"/>
                        <a14:foregroundMark x1="23900" y1="70580" x2="23900" y2="70580"/>
                        <a14:foregroundMark x1="26600" y1="70580" x2="26600" y2="70580"/>
                        <a14:foregroundMark x1="31600" y1="69873" x2="31600" y2="69873"/>
                        <a14:foregroundMark x1="36900" y1="71146" x2="36900" y2="71146"/>
                        <a14:foregroundMark x1="39200" y1="70156" x2="39200" y2="70156"/>
                        <a14:foregroundMark x1="42600" y1="70863" x2="42600" y2="70863"/>
                        <a14:foregroundMark x1="45400" y1="69873" x2="45400" y2="69873"/>
                        <a14:foregroundMark x1="47900" y1="69165" x2="47900" y2="69165"/>
                        <a14:foregroundMark x1="51300" y1="73126" x2="51300" y2="73126"/>
                        <a14:foregroundMark x1="53400" y1="72419" x2="53400" y2="72419"/>
                        <a14:foregroundMark x1="57200" y1="71853" x2="57200" y2="71853"/>
                        <a14:foregroundMark x1="60900" y1="73126" x2="60900" y2="73126"/>
                        <a14:foregroundMark x1="63400" y1="72136" x2="63400" y2="72136"/>
                        <a14:foregroundMark x1="65200" y1="72136" x2="65200" y2="72136"/>
                        <a14:foregroundMark x1="68700" y1="72136" x2="68700" y2="72136"/>
                        <a14:foregroundMark x1="71200" y1="71146" x2="71200" y2="711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5" y="140172"/>
            <a:ext cx="3227349" cy="2281736"/>
          </a:xfrm>
          <a:prstGeom prst="rect">
            <a:avLst/>
          </a:prstGeom>
          <a:solidFill>
            <a:srgbClr val="F3F7FA">
              <a:alpha val="0"/>
            </a:srgbClr>
          </a:solidFill>
        </p:spPr>
      </p:pic>
      <p:sp>
        <p:nvSpPr>
          <p:cNvPr id="15" name="TextBox 14"/>
          <p:cNvSpPr txBox="1"/>
          <p:nvPr/>
        </p:nvSpPr>
        <p:spPr>
          <a:xfrm>
            <a:off x="1668723" y="313839"/>
            <a:ext cx="3877236" cy="663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Pravilno rukovanje konjima</a:t>
            </a:r>
            <a:endParaRPr lang="en-US" sz="200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nl-BE" dirty="0"/>
          </a:p>
        </p:txBody>
      </p:sp>
      <p:sp>
        <p:nvSpPr>
          <p:cNvPr id="17" name="TextBox 16"/>
          <p:cNvSpPr txBox="1"/>
          <p:nvPr/>
        </p:nvSpPr>
        <p:spPr>
          <a:xfrm>
            <a:off x="257401" y="2635283"/>
            <a:ext cx="44990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Vidno polje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konja različito je od onoga u ljudi</a:t>
            </a:r>
            <a:r>
              <a:rPr lang="en-US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Konji trebaju više vremena za prilagodbu na promjene u intenzitetu svjetla te imaju slabu percepciju dubine.</a:t>
            </a:r>
            <a:endParaRPr lang="en-US" sz="10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endParaRPr lang="en-US" sz="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Konji mogu vidjeti oko sebe </a:t>
            </a:r>
            <a:r>
              <a:rPr lang="en-US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en-US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‘</a:t>
            </a:r>
            <a:r>
              <a:rPr lang="hr-HR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široko-kutno</a:t>
            </a:r>
            <a:r>
              <a:rPr lang="en-US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’ </a:t>
            </a:r>
            <a:r>
              <a:rPr lang="hr-HR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vidno polje</a:t>
            </a:r>
            <a:r>
              <a:rPr lang="en-US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),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ali imaju </a:t>
            </a:r>
            <a:r>
              <a:rPr lang="en-US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‘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slijepa područja</a:t>
            </a:r>
            <a:r>
              <a:rPr lang="en-US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’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hr-HR" sz="1050" i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blind</a:t>
            </a:r>
            <a:r>
              <a:rPr lang="hr-HR" sz="1050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050" i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area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 izravno ispred i iza sebe</a:t>
            </a:r>
            <a:r>
              <a:rPr lang="en-US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Ova područja držite praznima kako biste izbjegli plašenje konja.</a:t>
            </a:r>
            <a:endParaRPr lang="en-US" sz="105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endParaRPr lang="en-US" sz="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Svaki konj ima područje sigurnosti tzv. </a:t>
            </a:r>
            <a:r>
              <a:rPr lang="hr-HR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sigurnosno područje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(</a:t>
            </a:r>
            <a:r>
              <a:rPr lang="hr-HR" sz="1050" i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flight</a:t>
            </a:r>
            <a:r>
              <a:rPr lang="hr-HR" sz="1050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zone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), oko sebe</a:t>
            </a:r>
            <a:r>
              <a:rPr lang="en-US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Ulazak u ovo područje uzrokovat će da se životinja pokrene</a:t>
            </a:r>
            <a:r>
              <a:rPr lang="en-US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Što je konj više udomaćen to će sigurnosno područje biti manje</a:t>
            </a:r>
            <a:r>
              <a:rPr lang="en-US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(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primjerice koliko blizu možete doći konju prije nego se </a:t>
            </a:r>
            <a:r>
              <a:rPr lang="en-US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pokrene</a:t>
            </a:r>
            <a:r>
              <a:rPr lang="en-US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).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Konja možete </a:t>
            </a:r>
            <a:r>
              <a:rPr lang="hr-HR" sz="105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pokrenuti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tako da prelazite rub kruga (</a:t>
            </a:r>
            <a:r>
              <a:rPr lang="hr-HR" sz="1050" i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edge</a:t>
            </a:r>
            <a:r>
              <a:rPr lang="hr-HR" sz="1050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050" i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of</a:t>
            </a:r>
            <a:r>
              <a:rPr lang="hr-HR" sz="1050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050" i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circle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 sigurnosnog područja. </a:t>
            </a:r>
            <a:endParaRPr lang="en-US" sz="1050" i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endParaRPr lang="en-US" sz="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hr-HR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Točka ravnoteže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hr-HR" sz="1050" i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point</a:t>
            </a:r>
            <a:r>
              <a:rPr lang="hr-HR" sz="1050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050" i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of</a:t>
            </a:r>
            <a:r>
              <a:rPr lang="hr-HR" sz="1050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050" i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balance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 nalazi se u visini ramena konja</a:t>
            </a:r>
            <a:r>
              <a:rPr lang="en-US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Konj će se kretati naprijed ako skrbnik stoji iza točke ravnoteže.</a:t>
            </a:r>
            <a:endParaRPr lang="en-US" sz="10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endParaRPr lang="en-US" sz="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hr-HR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Nizak stres pri rukovanju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konjima osigurava se primjenom načela sigurnosnog područja i točke ravnoteže.</a:t>
            </a:r>
            <a:endParaRPr lang="nl-BE" dirty="0"/>
          </a:p>
        </p:txBody>
      </p: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5747056" y="188967"/>
            <a:ext cx="0" cy="977767"/>
          </a:xfrm>
          <a:prstGeom prst="line">
            <a:avLst/>
          </a:prstGeom>
          <a:ln>
            <a:solidFill>
              <a:srgbClr val="61C6F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1677" y="2546678"/>
            <a:ext cx="329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2400" dirty="0"/>
          </a:p>
        </p:txBody>
      </p:sp>
      <p:sp>
        <p:nvSpPr>
          <p:cNvPr id="59" name="Rectangle 58"/>
          <p:cNvSpPr/>
          <p:nvPr/>
        </p:nvSpPr>
        <p:spPr>
          <a:xfrm>
            <a:off x="-1098" y="3110003"/>
            <a:ext cx="499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2800" dirty="0"/>
          </a:p>
        </p:txBody>
      </p:sp>
      <p:sp>
        <p:nvSpPr>
          <p:cNvPr id="61" name="Rectangle 60"/>
          <p:cNvSpPr/>
          <p:nvPr/>
        </p:nvSpPr>
        <p:spPr>
          <a:xfrm>
            <a:off x="102090" y="3573447"/>
            <a:ext cx="499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BE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50599" y="2094338"/>
            <a:ext cx="4653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Kako mogu utjecati na </a:t>
            </a:r>
          </a:p>
          <a:p>
            <a:pPr algn="ctr"/>
            <a:r>
              <a:rPr lang="hr-HR" sz="14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ponašanje konja</a:t>
            </a: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?</a:t>
            </a:r>
            <a:endParaRPr lang="en-US" sz="14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8126" y="3633223"/>
            <a:ext cx="489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9" t="4270" r="6383" b="2291"/>
          <a:stretch/>
        </p:blipFill>
        <p:spPr>
          <a:xfrm>
            <a:off x="5891339" y="231809"/>
            <a:ext cx="747804" cy="79895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784894" y="1517211"/>
            <a:ext cx="2929378" cy="41549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hr-HR" sz="1050" i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Poveznica na sve vodiče i informacije</a:t>
            </a:r>
            <a:r>
              <a:rPr lang="en-GB" sz="1050" i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r>
              <a:rPr lang="en-GB" sz="1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www.animaltransportguides.eu</a:t>
            </a:r>
            <a:endParaRPr lang="nl-BE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4068" y="8009433"/>
            <a:ext cx="3409846" cy="1382142"/>
          </a:xfrm>
          <a:prstGeom prst="rect">
            <a:avLst/>
          </a:prstGeom>
          <a:solidFill>
            <a:srgbClr val="1141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6" name="TextBox 10"/>
          <p:cNvSpPr txBox="1"/>
          <p:nvPr/>
        </p:nvSpPr>
        <p:spPr>
          <a:xfrm>
            <a:off x="0" y="9516884"/>
            <a:ext cx="6236043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5005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0009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014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0019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5024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0028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5032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0036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000" b="1" dirty="0">
                <a:solidFill>
                  <a:schemeClr val="bg1"/>
                </a:solidFill>
              </a:rPr>
              <a:t>Zahvale</a:t>
            </a:r>
            <a:r>
              <a:rPr lang="hr-HR" sz="1000" dirty="0">
                <a:solidFill>
                  <a:schemeClr val="bg1"/>
                </a:solidFill>
              </a:rPr>
              <a:t>: Projekt Europske komisije (SANCO / 2015 / G3 / SI2.701422). Informativni letci razvijeni su u suradnji sa svim članovima konzorcija, članovima fokus grupe i dionicima.</a:t>
            </a:r>
            <a:endParaRPr lang="el-GR" sz="1000" dirty="0">
              <a:solidFill>
                <a:schemeClr val="bg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47" name="Picture 4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81" y="9508448"/>
            <a:ext cx="740410" cy="408544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3590385" y="6252639"/>
            <a:ext cx="3106831" cy="3464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Uredite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okoliš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kako biste olakšali utovar.</a:t>
            </a: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en-US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Predvidite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dovoljno vremena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 utovar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Požurivanje uzrokuje dodatan stres.</a:t>
            </a: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en-US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 utovar koristite dobro obučeno i osposobljeno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osoblje.</a:t>
            </a:r>
            <a:endParaRPr lang="en-US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Prilikom pristupanja konjima izbjegnite ulazak u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slijepo područje.</a:t>
            </a:r>
            <a:endParaRPr lang="en-US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Koristite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područje sigurnosti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 pokretanje ili zaustavljanje konja.</a:t>
            </a: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en-US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Koristite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točku ravnoteže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 prilagodbu smjera ili kretanja konja.</a:t>
            </a: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en-US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Konji se trebaju kretati od tamnijeg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prema svjetlijem području,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potrebno je izbjegavati i svjetlosne kontraste.</a:t>
            </a:r>
            <a:endParaRPr lang="en-US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Sa životinjama bez iskustva ili neukroćenim životinjama treba postupati s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posebnim oprezom.</a:t>
            </a:r>
            <a:endParaRPr lang="en-US" sz="11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en-US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nl-BE" dirty="0"/>
          </a:p>
        </p:txBody>
      </p:sp>
      <p:sp>
        <p:nvSpPr>
          <p:cNvPr id="56" name="TextBox 55"/>
          <p:cNvSpPr txBox="1"/>
          <p:nvPr/>
        </p:nvSpPr>
        <p:spPr>
          <a:xfrm>
            <a:off x="262200" y="8016306"/>
            <a:ext cx="334514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Kako spriječiti borbe na vozilu </a:t>
            </a: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?</a:t>
            </a:r>
            <a:endParaRPr lang="en-GB" sz="1400" b="1" dirty="0">
              <a:solidFill>
                <a:schemeClr val="accent3">
                  <a:lumMod val="20000"/>
                  <a:lumOff val="80000"/>
                </a:schemeClr>
              </a:solidFill>
              <a:latin typeface="Bookman Old Style" panose="02050604050505020204" pitchFamily="18" charset="0"/>
            </a:endParaRPr>
          </a:p>
          <a:p>
            <a:endParaRPr lang="en-GB" sz="300" b="1" dirty="0">
              <a:solidFill>
                <a:schemeClr val="accent3">
                  <a:lumMod val="20000"/>
                  <a:lumOff val="80000"/>
                </a:schemeClr>
              </a:solidFill>
              <a:latin typeface="Bookman Old Style" panose="02050604050505020204" pitchFamily="18" charset="0"/>
            </a:endParaRPr>
          </a:p>
          <a:p>
            <a:pPr marL="228600" indent="-228600" algn="just">
              <a:buFontTx/>
              <a:buAutoNum type="arabicPeriod"/>
            </a:pPr>
            <a:r>
              <a:rPr lang="hr-HR" sz="11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Hrani i napajaj konje pojedinačno</a:t>
            </a:r>
            <a:r>
              <a:rPr lang="en-GB" sz="11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11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 lakim pristupom.</a:t>
            </a:r>
            <a:endParaRPr lang="en-GB" sz="1100" dirty="0">
              <a:solidFill>
                <a:schemeClr val="accent3">
                  <a:lumMod val="20000"/>
                  <a:lumOff val="8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Tx/>
              <a:buAutoNum type="arabicPeriod"/>
            </a:pPr>
            <a:endParaRPr lang="en-GB" sz="300" dirty="0">
              <a:solidFill>
                <a:schemeClr val="accent3">
                  <a:lumMod val="20000"/>
                  <a:lumOff val="8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Tx/>
              <a:buAutoNum type="arabicPeriod"/>
            </a:pPr>
            <a:r>
              <a:rPr lang="hr-HR" sz="11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Pregrade s dijelovima za glavu spriječit će međusobne ugrize.</a:t>
            </a:r>
            <a:endParaRPr lang="en-GB" sz="300" dirty="0">
              <a:solidFill>
                <a:schemeClr val="accent3">
                  <a:lumMod val="20000"/>
                  <a:lumOff val="8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Tx/>
              <a:buAutoNum type="arabicPeriod"/>
            </a:pPr>
            <a:r>
              <a:rPr lang="hr-HR" sz="11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Nikad nemojte pastuhe smjestiti neposredno uz kobile.</a:t>
            </a:r>
            <a:endParaRPr lang="nl-BE" sz="1100" dirty="0">
              <a:solidFill>
                <a:schemeClr val="accent3">
                  <a:lumMod val="20000"/>
                  <a:lumOff val="8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0599" y="5727594"/>
            <a:ext cx="6756481" cy="352600"/>
          </a:xfrm>
          <a:prstGeom prst="rect">
            <a:avLst/>
          </a:prstGeom>
          <a:solidFill>
            <a:srgbClr val="114152"/>
          </a:solidFill>
          <a:ln w="12700">
            <a:solidFill>
              <a:srgbClr val="61C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9" name="TextBox 68"/>
          <p:cNvSpPr txBox="1"/>
          <p:nvPr/>
        </p:nvSpPr>
        <p:spPr>
          <a:xfrm>
            <a:off x="786663" y="5783159"/>
            <a:ext cx="5614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Kako ispravno utovariti konje</a:t>
            </a:r>
            <a:r>
              <a:rPr lang="en-US" sz="1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?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872967" y="5459752"/>
            <a:ext cx="499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4800" b="1" dirty="0"/>
          </a:p>
        </p:txBody>
      </p:sp>
      <p:sp>
        <p:nvSpPr>
          <p:cNvPr id="49" name="Oval 48"/>
          <p:cNvSpPr/>
          <p:nvPr/>
        </p:nvSpPr>
        <p:spPr>
          <a:xfrm>
            <a:off x="2589348" y="1582046"/>
            <a:ext cx="769377" cy="3486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1" name="TextBox 50"/>
          <p:cNvSpPr txBox="1"/>
          <p:nvPr/>
        </p:nvSpPr>
        <p:spPr>
          <a:xfrm flipH="1">
            <a:off x="2527681" y="1633691"/>
            <a:ext cx="831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b="1" dirty="0" smtClean="0">
                <a:solidFill>
                  <a:schemeClr val="bg1"/>
                </a:solidFill>
              </a:rPr>
              <a:t>Stranica</a:t>
            </a:r>
            <a:r>
              <a:rPr lang="en-GB" sz="1200" b="1" dirty="0" smtClean="0">
                <a:solidFill>
                  <a:schemeClr val="bg1"/>
                </a:solidFill>
              </a:rPr>
              <a:t> </a:t>
            </a:r>
            <a:r>
              <a:rPr lang="en-GB" sz="1200" b="1" dirty="0">
                <a:solidFill>
                  <a:schemeClr val="bg1"/>
                </a:solidFill>
              </a:rPr>
              <a:t>1</a:t>
            </a:r>
            <a:endParaRPr lang="nl-BE" sz="1200" b="1" dirty="0">
              <a:solidFill>
                <a:schemeClr val="bg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-5547" y="4536276"/>
            <a:ext cx="499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2800" dirty="0"/>
          </a:p>
        </p:txBody>
      </p:sp>
      <p:sp>
        <p:nvSpPr>
          <p:cNvPr id="35" name="Rectangle 34"/>
          <p:cNvSpPr/>
          <p:nvPr/>
        </p:nvSpPr>
        <p:spPr>
          <a:xfrm>
            <a:off x="7891" y="4968504"/>
            <a:ext cx="499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2800" dirty="0"/>
          </a:p>
        </p:txBody>
      </p:sp>
      <p:pic>
        <p:nvPicPr>
          <p:cNvPr id="1026" name="Picture 2" descr="IMG_019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7" t="5569" r="30285" b="24522"/>
          <a:stretch/>
        </p:blipFill>
        <p:spPr bwMode="auto">
          <a:xfrm>
            <a:off x="335574" y="6294086"/>
            <a:ext cx="1881599" cy="15974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64"/>
          <p:cNvSpPr/>
          <p:nvPr/>
        </p:nvSpPr>
        <p:spPr>
          <a:xfrm>
            <a:off x="66107" y="6109855"/>
            <a:ext cx="4990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4000" dirty="0"/>
          </a:p>
        </p:txBody>
      </p:sp>
      <p:pic>
        <p:nvPicPr>
          <p:cNvPr id="1028" name="Picture 4" descr="Poor handling 0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84" t="21692"/>
          <a:stretch/>
        </p:blipFill>
        <p:spPr bwMode="auto">
          <a:xfrm>
            <a:off x="2527682" y="6290749"/>
            <a:ext cx="792110" cy="159444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2363824" y="6235184"/>
            <a:ext cx="38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X</a:t>
            </a:r>
            <a:endParaRPr lang="nl-BE" sz="28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5400000">
            <a:off x="2687638" y="7171343"/>
            <a:ext cx="13919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©World Horse Welfare</a:t>
            </a:r>
          </a:p>
        </p:txBody>
      </p:sp>
      <p:sp>
        <p:nvSpPr>
          <p:cNvPr id="37" name="TextBox 36"/>
          <p:cNvSpPr txBox="1"/>
          <p:nvPr/>
        </p:nvSpPr>
        <p:spPr>
          <a:xfrm rot="5400000">
            <a:off x="5710912" y="4109616"/>
            <a:ext cx="189960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©Wageningen Livestock Research</a:t>
            </a:r>
          </a:p>
        </p:txBody>
      </p:sp>
      <p:sp>
        <p:nvSpPr>
          <p:cNvPr id="38" name="TextBox 37"/>
          <p:cNvSpPr txBox="1"/>
          <p:nvPr/>
        </p:nvSpPr>
        <p:spPr>
          <a:xfrm rot="5400000">
            <a:off x="1593772" y="7138389"/>
            <a:ext cx="13919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©</a:t>
            </a:r>
            <a:r>
              <a:rPr lang="en-GB" sz="700" dirty="0"/>
              <a:t>Steiner and </a:t>
            </a:r>
            <a:r>
              <a:rPr lang="en-GB" sz="700" dirty="0" err="1"/>
              <a:t>Rony</a:t>
            </a:r>
            <a:r>
              <a:rPr lang="en-GB" sz="700" dirty="0"/>
              <a:t> </a:t>
            </a:r>
            <a:r>
              <a:rPr lang="en-GB" sz="700" dirty="0" err="1"/>
              <a:t>Lifestock</a:t>
            </a:r>
            <a:r>
              <a:rPr lang="en-GB" sz="700" dirty="0"/>
              <a:t> </a:t>
            </a:r>
            <a:r>
              <a:rPr lang="en-GB" sz="700" dirty="0" err="1"/>
              <a:t>srl</a:t>
            </a:r>
            <a:endParaRPr lang="nl-BE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148" y="1963565"/>
            <a:ext cx="1684128" cy="1809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149" y="3839164"/>
            <a:ext cx="1646838" cy="1839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28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76097" y="5699150"/>
            <a:ext cx="6711596" cy="3758954"/>
          </a:xfrm>
          <a:prstGeom prst="rect">
            <a:avLst/>
          </a:prstGeom>
          <a:solidFill>
            <a:schemeClr val="bg1"/>
          </a:solidFill>
          <a:ln>
            <a:solidFill>
              <a:srgbClr val="F4E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1" b="89958" l="1700" r="90000">
                        <a14:foregroundMark x1="13200" y1="71711" x2="13200" y2="71711"/>
                        <a14:foregroundMark x1="15400" y1="70438" x2="15400" y2="70438"/>
                        <a14:foregroundMark x1="18400" y1="71146" x2="18400" y2="71146"/>
                        <a14:foregroundMark x1="20400" y1="71004" x2="20400" y2="71004"/>
                        <a14:foregroundMark x1="24400" y1="70438" x2="24400" y2="70438"/>
                        <a14:foregroundMark x1="26900" y1="70438" x2="26900" y2="70438"/>
                        <a14:foregroundMark x1="30600" y1="70156" x2="30600" y2="70156"/>
                        <a14:foregroundMark x1="33200" y1="70014" x2="33200" y2="70014"/>
                        <a14:foregroundMark x1="35900" y1="70721" x2="35900" y2="70721"/>
                        <a14:foregroundMark x1="38800" y1="71146" x2="38800" y2="71146"/>
                        <a14:foregroundMark x1="42000" y1="71146" x2="42000" y2="71146"/>
                        <a14:foregroundMark x1="44700" y1="70721" x2="44700" y2="70721"/>
                        <a14:foregroundMark x1="48700" y1="70156" x2="48700" y2="70156"/>
                        <a14:foregroundMark x1="51000" y1="70156" x2="51000" y2="70156"/>
                        <a14:foregroundMark x1="53400" y1="70014" x2="53400" y2="70014"/>
                        <a14:foregroundMark x1="58100" y1="70580" x2="58100" y2="70580"/>
                        <a14:foregroundMark x1="60300" y1="70580" x2="60300" y2="70580"/>
                        <a14:foregroundMark x1="63200" y1="70721" x2="63200" y2="70721"/>
                        <a14:foregroundMark x1="64500" y1="70721" x2="64500" y2="70721"/>
                        <a14:foregroundMark x1="67700" y1="71287" x2="67700" y2="71287"/>
                        <a14:foregroundMark x1="70600" y1="70721" x2="70600" y2="70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87" y="-99741"/>
            <a:ext cx="1917532" cy="135569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410572" y="5718246"/>
            <a:ext cx="3127211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 svakom zaustavljanju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provjeri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konje na znakove oslabljene sposobnosti za putovanje.</a:t>
            </a: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Odmah postupi u skladu s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kriznim</a:t>
            </a:r>
            <a:r>
              <a:rPr lang="en-US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plan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om </a:t>
            </a:r>
            <a:r>
              <a:rPr lang="en-US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poduzmi odgovarajuće mjere.</a:t>
            </a: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Osiguraj skrb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 bolesne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/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ozlijeđene životinje bilo na mjestu odredišta ili na mjestu zaustavljanja.</a:t>
            </a: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Bolesne</a:t>
            </a:r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/</a:t>
            </a:r>
            <a:r>
              <a:rPr lang="hr-HR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ozlijeđene životinje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 stanju su rasporediti težinu na sve četiri noge i mogu sići s vozila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odvoji ih u poseban odjeljak i potraži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pomoć veterinara što je prije moguće.</a:t>
            </a:r>
            <a:endParaRPr lang="en-US" sz="11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hr-HR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Bolesne</a:t>
            </a:r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/</a:t>
            </a:r>
            <a:r>
              <a:rPr lang="hr-HR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ozlijeđene životinje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nisu </a:t>
            </a:r>
            <a:r>
              <a:rPr lang="hr-HR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 stanju rasporediti težinu na sve četiri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noge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odmah potraži </a:t>
            </a:r>
            <a:r>
              <a:rPr lang="hr-HR" sz="1100" b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pomoć veterinara.</a:t>
            </a:r>
            <a:endParaRPr lang="en-US" sz="11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 cstate="print"/>
          <a:srcRect l="49193" t="60171" r="34250" b="14342"/>
          <a:stretch/>
        </p:blipFill>
        <p:spPr>
          <a:xfrm>
            <a:off x="805750" y="5869262"/>
            <a:ext cx="1972661" cy="17080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1" name="Rectangle 40"/>
          <p:cNvSpPr/>
          <p:nvPr/>
        </p:nvSpPr>
        <p:spPr>
          <a:xfrm>
            <a:off x="500372" y="5715029"/>
            <a:ext cx="4990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4000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6" cstate="print"/>
          <a:srcRect l="53931" t="35067" r="33902" b="47991"/>
          <a:stretch/>
        </p:blipFill>
        <p:spPr>
          <a:xfrm>
            <a:off x="251752" y="7747445"/>
            <a:ext cx="1856369" cy="14540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7" cstate="print"/>
          <a:srcRect l="50944" t="23420" r="33903" b="42947"/>
          <a:stretch/>
        </p:blipFill>
        <p:spPr>
          <a:xfrm>
            <a:off x="2197803" y="7747445"/>
            <a:ext cx="1161215" cy="14497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6" name="TextBox 10"/>
          <p:cNvSpPr txBox="1"/>
          <p:nvPr/>
        </p:nvSpPr>
        <p:spPr>
          <a:xfrm>
            <a:off x="0" y="9516884"/>
            <a:ext cx="6236043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5005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0009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014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0019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5024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0028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5032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0036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000" b="1" dirty="0">
                <a:solidFill>
                  <a:schemeClr val="bg1"/>
                </a:solidFill>
              </a:rPr>
              <a:t>Zahvale</a:t>
            </a:r>
            <a:r>
              <a:rPr lang="hr-HR" sz="1000" dirty="0">
                <a:solidFill>
                  <a:schemeClr val="bg1"/>
                </a:solidFill>
              </a:rPr>
              <a:t>: Projekt Europske komisije (SANCO / 2015 / G3 / SI2.701422). Informativni letci razvijeni su u suradnji sa svim članovima konzorcija, članovima fokus grupe i dionicima.</a:t>
            </a:r>
            <a:endParaRPr lang="el-GR" sz="1000" dirty="0">
              <a:solidFill>
                <a:schemeClr val="bg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47" name="Picture 4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81" y="9508448"/>
            <a:ext cx="740410" cy="408544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98667" y="7637089"/>
            <a:ext cx="340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X</a:t>
            </a:r>
            <a:endParaRPr lang="nl-BE" sz="2800" b="1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6097" y="5269770"/>
            <a:ext cx="6712205" cy="386479"/>
          </a:xfrm>
          <a:prstGeom prst="rect">
            <a:avLst/>
          </a:prstGeom>
          <a:solidFill>
            <a:srgbClr val="114152"/>
          </a:solidFill>
          <a:ln w="12700">
            <a:solidFill>
              <a:srgbClr val="61C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0" name="TextBox 59"/>
          <p:cNvSpPr txBox="1"/>
          <p:nvPr/>
        </p:nvSpPr>
        <p:spPr>
          <a:xfrm>
            <a:off x="806990" y="5302545"/>
            <a:ext cx="5862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7800" algn="l"/>
                <a:tab pos="266700" algn="l"/>
              </a:tabLst>
            </a:pPr>
            <a:r>
              <a:rPr lang="hr-HR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Kako se nositi s oslabljenom sposobnošću za putovanje</a:t>
            </a:r>
            <a:r>
              <a:rPr lang="en-US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?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35922" y="5128133"/>
            <a:ext cx="499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4800" b="1" dirty="0"/>
          </a:p>
        </p:txBody>
      </p:sp>
      <p:sp>
        <p:nvSpPr>
          <p:cNvPr id="49" name="Oval 48"/>
          <p:cNvSpPr/>
          <p:nvPr/>
        </p:nvSpPr>
        <p:spPr>
          <a:xfrm>
            <a:off x="3052709" y="355161"/>
            <a:ext cx="700145" cy="3486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1" name="TextBox 50"/>
          <p:cNvSpPr txBox="1"/>
          <p:nvPr/>
        </p:nvSpPr>
        <p:spPr>
          <a:xfrm flipH="1">
            <a:off x="2996951" y="390982"/>
            <a:ext cx="7559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50" b="1" dirty="0" smtClean="0">
                <a:solidFill>
                  <a:schemeClr val="bg1"/>
                </a:solidFill>
              </a:rPr>
              <a:t>Stranica</a:t>
            </a:r>
            <a:r>
              <a:rPr lang="en-GB" sz="1050" b="1" dirty="0" smtClean="0">
                <a:solidFill>
                  <a:schemeClr val="bg1"/>
                </a:solidFill>
              </a:rPr>
              <a:t> </a:t>
            </a:r>
            <a:r>
              <a:rPr lang="en-GB" sz="1050" b="1" dirty="0">
                <a:solidFill>
                  <a:schemeClr val="bg1"/>
                </a:solidFill>
              </a:rPr>
              <a:t>2</a:t>
            </a:r>
            <a:endParaRPr lang="nl-BE" sz="1050" b="1" dirty="0">
              <a:solidFill>
                <a:schemeClr val="bg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8195" y="1039103"/>
            <a:ext cx="6756481" cy="386479"/>
          </a:xfrm>
          <a:prstGeom prst="rect">
            <a:avLst/>
          </a:prstGeom>
          <a:solidFill>
            <a:srgbClr val="114152"/>
          </a:solidFill>
          <a:ln w="12700">
            <a:solidFill>
              <a:srgbClr val="61C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72" name="TextBox 71"/>
          <p:cNvSpPr txBox="1"/>
          <p:nvPr/>
        </p:nvSpPr>
        <p:spPr>
          <a:xfrm>
            <a:off x="664233" y="1069562"/>
            <a:ext cx="6005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Kako procijeniti jesu li konji sposobni za putovanje</a:t>
            </a:r>
            <a:r>
              <a:rPr lang="en-US" sz="1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?</a:t>
            </a:r>
            <a:endParaRPr lang="en-US" sz="1600" i="1" dirty="0">
              <a:solidFill>
                <a:schemeClr val="bg1"/>
              </a:solidFill>
            </a:endParaRPr>
          </a:p>
          <a:p>
            <a:pPr algn="ctr"/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6097" y="1465161"/>
            <a:ext cx="6740324" cy="3679284"/>
          </a:xfrm>
          <a:prstGeom prst="rect">
            <a:avLst/>
          </a:prstGeom>
          <a:solidFill>
            <a:schemeClr val="bg1"/>
          </a:solidFill>
          <a:ln>
            <a:solidFill>
              <a:srgbClr val="F4E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5213" y="1601732"/>
            <a:ext cx="4127883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Znakovi da je životinja zdrava i sposobna podnijeti prijevoz</a:t>
            </a:r>
            <a:endParaRPr lang="nl-BE" sz="11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endParaRPr lang="nl-BE" sz="3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Pažljiva</a:t>
            </a:r>
            <a:r>
              <a:rPr lang="nl-BE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oprezna i odgovara na podražaje iz okoliša.</a:t>
            </a:r>
            <a:endParaRPr lang="nl-BE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nl-BE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Oči svijetle i jasne</a:t>
            </a:r>
            <a:r>
              <a:rPr lang="nl-BE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;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uši pomične.</a:t>
            </a:r>
            <a:endParaRPr lang="nl-BE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nl-BE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vi-VN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Težina se ravnomjerno raspoređuje na sve četiri noge kada stoji i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kad se </a:t>
            </a:r>
            <a:r>
              <a:rPr lang="vi-VN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kreće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nl-BE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Nema znakova ozljede</a:t>
            </a:r>
            <a:r>
              <a:rPr lang="nl-BE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bola</a:t>
            </a:r>
            <a:r>
              <a:rPr lang="nl-BE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upale</a:t>
            </a:r>
            <a:r>
              <a:rPr lang="nl-BE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oteklina</a:t>
            </a:r>
            <a:r>
              <a:rPr lang="nl-BE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ili </a:t>
            </a:r>
            <a:r>
              <a:rPr lang="nl-BE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abnormal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 defekacije.</a:t>
            </a:r>
            <a:endParaRPr lang="nl-BE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nl-BE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Disanje je normalno.</a:t>
            </a:r>
            <a:endParaRPr lang="nl-BE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nl-BE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Dobre tjelesne kondicije</a:t>
            </a:r>
            <a:r>
              <a:rPr lang="nl-BE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/t</a:t>
            </a:r>
            <a:r>
              <a:rPr lang="hr-HR" sz="11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ežine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nl-BE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nl-BE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Dlaka se sjaji, a koža je mekana.</a:t>
            </a:r>
            <a:endParaRPr lang="nl-BE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nl-BE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nl-BE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Normal</a:t>
            </a:r>
            <a:r>
              <a:rPr lang="hr-HR" sz="11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</a:t>
            </a:r>
            <a:r>
              <a:rPr lang="nl-BE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apetit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i konzumacija vode.</a:t>
            </a:r>
            <a:endParaRPr lang="nl-BE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nl-BE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nl-BE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Normal</a:t>
            </a:r>
            <a:r>
              <a:rPr lang="hr-HR" sz="11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</a:t>
            </a:r>
            <a:r>
              <a:rPr lang="nl-BE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f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</a:t>
            </a:r>
            <a:r>
              <a:rPr lang="nl-BE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ces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</a:t>
            </a:r>
            <a:r>
              <a:rPr lang="nl-BE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urin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u odnosu na frekvenciju</a:t>
            </a:r>
            <a:r>
              <a:rPr lang="nl-BE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konzistenciju i boju.</a:t>
            </a:r>
            <a:endParaRPr lang="nl-BE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nl-BE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nl-BE" sz="1100" i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hr-HR" sz="1100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Konji i magarci mogu pokazivati različite znakove dobrog ili lošeg zdravlja.</a:t>
            </a:r>
            <a:endParaRPr lang="nl-BE" sz="1100" i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/>
          <a:srcRect l="34846" t="7310" r="34664" b="14546"/>
          <a:stretch/>
        </p:blipFill>
        <p:spPr>
          <a:xfrm>
            <a:off x="4437112" y="1681300"/>
            <a:ext cx="1331957" cy="19202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4" name="Rectangle 73"/>
          <p:cNvSpPr/>
          <p:nvPr/>
        </p:nvSpPr>
        <p:spPr>
          <a:xfrm>
            <a:off x="165213" y="770735"/>
            <a:ext cx="499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4800" b="1" dirty="0"/>
          </a:p>
        </p:txBody>
      </p:sp>
      <p:sp>
        <p:nvSpPr>
          <p:cNvPr id="9" name="Rectangle 8"/>
          <p:cNvSpPr/>
          <p:nvPr/>
        </p:nvSpPr>
        <p:spPr>
          <a:xfrm>
            <a:off x="5797937" y="1788905"/>
            <a:ext cx="10600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900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Koristite </a:t>
            </a:r>
            <a:r>
              <a:rPr lang="en-US" sz="900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‘P</a:t>
            </a:r>
            <a:r>
              <a:rPr lang="hr-HR" sz="900" i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raktičan</a:t>
            </a:r>
            <a:r>
              <a:rPr lang="hr-HR" sz="900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vodič za procjenu sposobnosti kopitara za prijevoz</a:t>
            </a:r>
            <a:r>
              <a:rPr lang="en-US" sz="900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’</a:t>
            </a:r>
            <a:endParaRPr lang="nl-BE" sz="9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068" r="100000"/>
                    </a14:imgEffect>
                  </a14:imgLayer>
                </a14:imgProps>
              </a:ext>
            </a:extLst>
          </a:blip>
          <a:srcRect b="10845"/>
          <a:stretch/>
        </p:blipFill>
        <p:spPr bwMode="auto">
          <a:xfrm flipH="1">
            <a:off x="4843858" y="3838431"/>
            <a:ext cx="1943835" cy="1289702"/>
          </a:xfrm>
          <a:prstGeom prst="rect">
            <a:avLst/>
          </a:prstGeom>
          <a:solidFill>
            <a:srgbClr val="F3F7FA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0766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641</Words>
  <Application>Microsoft Office PowerPoint</Application>
  <PresentationFormat>A4 (210x297 mm)</PresentationFormat>
  <Paragraphs>87</Paragraphs>
  <Slides>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</vt:i4>
      </vt:variant>
    </vt:vector>
  </HeadingPairs>
  <TitlesOfParts>
    <vt:vector size="3" baseType="lpstr">
      <vt:lpstr>Office Theme</vt:lpstr>
      <vt:lpstr>PowerPointova prezentacija</vt:lpstr>
      <vt:lpstr>PowerPointova prezentacija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Puck den Otter</dc:creator>
  <cp:lastModifiedBy>Branka Šošić</cp:lastModifiedBy>
  <cp:revision>329</cp:revision>
  <cp:lastPrinted>2017-03-29T13:47:58Z</cp:lastPrinted>
  <dcterms:created xsi:type="dcterms:W3CDTF">2016-09-12T08:48:31Z</dcterms:created>
  <dcterms:modified xsi:type="dcterms:W3CDTF">2018-12-14T11:12:53Z</dcterms:modified>
</cp:coreProperties>
</file>